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sldIdLst>
    <p:sldId id="256" r:id="rId2"/>
    <p:sldId id="257" r:id="rId3"/>
    <p:sldId id="258" r:id="rId4"/>
    <p:sldId id="269" r:id="rId5"/>
    <p:sldId id="270" r:id="rId6"/>
    <p:sldId id="271" r:id="rId7"/>
    <p:sldId id="285" r:id="rId8"/>
    <p:sldId id="272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8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9"/>
    <p:restoredTop sz="94717"/>
  </p:normalViewPr>
  <p:slideViewPr>
    <p:cSldViewPr snapToGrid="0" snapToObjects="1">
      <p:cViewPr varScale="1">
        <p:scale>
          <a:sx n="153" d="100"/>
          <a:sy n="153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52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27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349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820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071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624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01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86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40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2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5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34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94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76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7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5D40F-A27A-2F41-AC19-A3B72CCFAC5D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1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D6C8-70B1-F047-B7AC-F532AF6A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82" y="2594922"/>
            <a:ext cx="8330674" cy="1373070"/>
          </a:xfrm>
        </p:spPr>
        <p:txBody>
          <a:bodyPr/>
          <a:lstStyle/>
          <a:p>
            <a:pPr algn="ctr"/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рехмерный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планировщик городского пространства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336314-AD5B-3C40-ADF9-2EA467034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933" y="5483007"/>
            <a:ext cx="8144134" cy="1117687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 Эдуардович ИУ7-53Б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руководитель: Вишневская Татьяна Ивановна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8C7-22A3-2D49-8FC0-37E348287689}"/>
              </a:ext>
            </a:extLst>
          </p:cNvPr>
          <p:cNvSpPr txBox="1"/>
          <p:nvPr/>
        </p:nvSpPr>
        <p:spPr>
          <a:xfrm>
            <a:off x="1384128" y="251608"/>
            <a:ext cx="942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 имени Н.Э. Баумана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университет)»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Н.Э. Баумана) 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376A0-CE45-1944-938C-1D1344DE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2" y="251608"/>
            <a:ext cx="850732" cy="10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3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D1F88-0381-B44B-8A6A-B612B6383C14}"/>
              </a:ext>
            </a:extLst>
          </p:cNvPr>
          <p:cNvSpPr txBox="1">
            <a:spLocks/>
          </p:cNvSpPr>
          <p:nvPr/>
        </p:nvSpPr>
        <p:spPr>
          <a:xfrm>
            <a:off x="2698376" y="606986"/>
            <a:ext cx="7700683" cy="135958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A36332-EA6B-5945-A989-D88EA439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01" y="1918226"/>
            <a:ext cx="3102778" cy="18568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893C7-C80B-8B45-AA64-46555F8C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90" y="1966572"/>
            <a:ext cx="3062466" cy="2321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E581A-B8CF-2C48-9610-D4ED93CF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087" y="0"/>
            <a:ext cx="3174730" cy="7141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49B9A4-6AF8-8741-88C4-070F9AAB9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13" y="2529021"/>
            <a:ext cx="2990905" cy="18568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1AFE4F-5133-5C48-A249-461C2589B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567" y="4144261"/>
            <a:ext cx="2858966" cy="26547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5B30C4-7FCD-5E4C-A485-995054C4A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330" y="3277216"/>
            <a:ext cx="2349249" cy="33152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4C7FF9-2E73-5347-BF54-2D3380AA6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7287" y="5322599"/>
            <a:ext cx="3336810" cy="18568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DEFE7-74C3-7E41-8CBB-AE0A930AE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349" y="2180533"/>
            <a:ext cx="2518649" cy="35517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8B8F24-D5D2-BE4B-91CE-E97C3C62D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904" y="3903176"/>
            <a:ext cx="2990905" cy="2267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D481B-A0F9-6740-B634-39C1481970BF}"/>
              </a:ext>
            </a:extLst>
          </p:cNvPr>
          <p:cNvSpPr txBox="1"/>
          <p:nvPr/>
        </p:nvSpPr>
        <p:spPr>
          <a:xfrm>
            <a:off x="2931643" y="703170"/>
            <a:ext cx="68289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 программного обеспечения</a:t>
            </a:r>
            <a:endParaRPr lang="ru-RU" sz="3400" dirty="0"/>
          </a:p>
        </p:txBody>
      </p:sp>
    </p:spTree>
    <p:extLst>
      <p:ext uri="{BB962C8B-B14F-4D97-AF65-F5344CB8AC3E}">
        <p14:creationId xmlns:p14="http://schemas.microsoft.com/office/powerpoint/2010/main" val="222621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BFFF-930F-DE47-ACAD-89515F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программного обеспечения</a:t>
            </a:r>
            <a:endParaRPr lang="ru-RU" sz="3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DE24C-2AD0-8542-942A-C90B7AE5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00" y="1836000"/>
            <a:ext cx="769665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BFFF-930F-DE47-ACAD-89515F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программного обеспечения</a:t>
            </a:r>
            <a:endParaRPr lang="ru-RU"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050383-FA52-8C4E-BA8E-FE1607AE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00" y="1836000"/>
            <a:ext cx="7696656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BFFF-930F-DE47-ACAD-89515F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программного обеспечения</a:t>
            </a:r>
            <a:endParaRPr lang="ru-RU"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A9EEB-764E-AE46-9253-C6FE32C1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00" y="1836000"/>
            <a:ext cx="7696656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BFFF-930F-DE47-ACAD-89515F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программного обеспечения</a:t>
            </a:r>
            <a:endParaRPr lang="ru-RU"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A25FB-1E2B-A544-8EA4-483CEF5F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17" y="1911469"/>
            <a:ext cx="7414592" cy="50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9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0BFFF-930F-DE47-ACAD-89515F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программного обеспечения</a:t>
            </a:r>
            <a:endParaRPr lang="ru-RU"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15259E-B4CF-254E-9AFF-F19B209B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00" y="1911600"/>
            <a:ext cx="7416650" cy="50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A29A6-478E-5048-83D0-33A66F92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эксперимента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9D3191-E9A9-7844-A95C-5FF14B8F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02" y="2588221"/>
            <a:ext cx="5771046" cy="3256288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D2C80B3E-B2BA-4B49-9B31-D58D2B9F9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84027"/>
              </p:ext>
            </p:extLst>
          </p:nvPr>
        </p:nvGraphicFramePr>
        <p:xfrm>
          <a:off x="69852" y="2588221"/>
          <a:ext cx="6118086" cy="324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627">
                  <a:extLst>
                    <a:ext uri="{9D8B030D-6E8A-4147-A177-3AD203B41FA5}">
                      <a16:colId xmlns:a16="http://schemas.microsoft.com/office/drawing/2014/main" val="4015845561"/>
                    </a:ext>
                  </a:extLst>
                </a:gridCol>
                <a:gridCol w="2156792">
                  <a:extLst>
                    <a:ext uri="{9D8B030D-6E8A-4147-A177-3AD203B41FA5}">
                      <a16:colId xmlns:a16="http://schemas.microsoft.com/office/drawing/2014/main" val="2550963962"/>
                    </a:ext>
                  </a:extLst>
                </a:gridCol>
                <a:gridCol w="2176667">
                  <a:extLst>
                    <a:ext uri="{9D8B030D-6E8A-4147-A177-3AD203B41FA5}">
                      <a16:colId xmlns:a16="http://schemas.microsoft.com/office/drawing/2014/main" val="3378619914"/>
                    </a:ext>
                  </a:extLst>
                </a:gridCol>
              </a:tblGrid>
              <a:tr h="864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Размеры сцены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Время выполнения</a:t>
                      </a:r>
                      <a:b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без использования распараллеливания, </a:t>
                      </a:r>
                      <a:r>
                        <a:rPr lang="ru-RU" sz="1600" b="1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мс</a:t>
                      </a: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Время выполнения</a:t>
                      </a:r>
                      <a:b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 использованием распараллеливания, </a:t>
                      </a:r>
                      <a:r>
                        <a:rPr lang="ru-RU" sz="1600" b="1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мс</a:t>
                      </a:r>
                      <a:r>
                        <a:rPr lang="ru-RU" sz="16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82205"/>
                  </a:ext>
                </a:extLst>
              </a:tr>
              <a:tr h="380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1x1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47585"/>
                  </a:ext>
                </a:extLst>
              </a:tr>
              <a:tr h="352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10x10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152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92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84314"/>
                  </a:ext>
                </a:extLst>
              </a:tr>
              <a:tr h="3776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20x20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203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36439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30x30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227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163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10283"/>
                  </a:ext>
                </a:extLst>
              </a:tr>
              <a:tr h="36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40x40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251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195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46363"/>
                  </a:ext>
                </a:extLst>
              </a:tr>
              <a:tr h="34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50x50 </a:t>
                      </a:r>
                      <a:endParaRPr lang="e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296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242 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03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A29A6-478E-5048-83D0-33A66F92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эксперимента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FBA4F-1E7D-4445-90E3-3B8C3D342BE5}"/>
              </a:ext>
            </a:extLst>
          </p:cNvPr>
          <p:cNvSpPr txBox="1"/>
          <p:nvPr/>
        </p:nvSpPr>
        <p:spPr>
          <a:xfrm>
            <a:off x="477079" y="2208110"/>
            <a:ext cx="99590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Распараллеливание с помощью директив библиотеки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OpenMP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помогло ускорить работу алгоритма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буффера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всех рассмотренных размеров сцены, кроме сцены размером 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эффективность ускорения алгоритма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буффера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наблюдалась при построении сцен размерами 10x10 и 20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(в обоих случаях распараллеливание помогло ускорить работу алгоритма в 1.65 раз).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Наименьшая эффективность (если не учитывать сцену размером 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наблюдалась при построении сцены размером 50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(распараллеливание помогло ускорить работу алгоритма всего в 1.22 раза).</a:t>
            </a:r>
          </a:p>
        </p:txBody>
      </p:sp>
    </p:spTree>
    <p:extLst>
      <p:ext uri="{BB962C8B-B14F-4D97-AF65-F5344CB8AC3E}">
        <p14:creationId xmlns:p14="http://schemas.microsoft.com/office/powerpoint/2010/main" val="235951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FBCBD-B8A5-0F46-B7EB-42BE38B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3A938-A901-0640-8B7C-521AA8BC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66307"/>
            <a:ext cx="10053941" cy="4094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ходе выполнения курсового проекта были выполнены следующие задачи: </a:t>
            </a: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 список доступных к размещению на сцене моделей, а сами модели были формализованы; </a:t>
            </a: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выбраны существующие алгоритмы компьютерной графики для визуализации сцены и объектов на ней; </a:t>
            </a: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 язык программирования и среда разработки; </a:t>
            </a: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выбранные алгоритмы визуализации; </a:t>
            </a: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реализовано программное обеспечения для визуализации и редактирования городского пространства. 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Поставленная цель была достигнута. </a:t>
            </a:r>
          </a:p>
        </p:txBody>
      </p:sp>
    </p:spTree>
    <p:extLst>
      <p:ext uri="{BB962C8B-B14F-4D97-AF65-F5344CB8AC3E}">
        <p14:creationId xmlns:p14="http://schemas.microsoft.com/office/powerpoint/2010/main" val="92488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0CC7-5C16-5747-80B3-8A471429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E0D87-CE85-5C44-A659-28FE53F9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122089"/>
            <a:ext cx="11268663" cy="4196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работы является реализация программного обеспечения для трехмерного планировщика городского пространства.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список доступных к размещению на сцене моделей, формализовать эти модели;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существующие алгоритмы компьютерной графики для визуализации сцены и объектов на ней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язык программирования и среду разработки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выбранные алгоритмы визуализации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программное обеспечения для визуализации и редактирования городского пространства. </a:t>
            </a: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4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 формализация объектов сцены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118D3-6D47-2848-92F0-1D171450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17510"/>
            <a:ext cx="3768111" cy="30765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сцены: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 сцены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сцены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ерево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дорога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 света.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8E2671-D140-D744-A673-66542D0B3C02}"/>
              </a:ext>
            </a:extLst>
          </p:cNvPr>
          <p:cNvSpPr txBox="1">
            <a:spLocks/>
          </p:cNvSpPr>
          <p:nvPr/>
        </p:nvSpPr>
        <p:spPr>
          <a:xfrm>
            <a:off x="529630" y="5616512"/>
            <a:ext cx="11484774" cy="97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Деревья, дома, дороги разрешено расставлять только на свободных клетках сетки сцены, машины – только на дорогах. Дороги не должны прилегать к дому. 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EEAEAF-28CD-4E42-9E6E-40DDC6BC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24" y="2256659"/>
            <a:ext cx="3768111" cy="293756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376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  <a:endParaRPr lang="ru-RU" sz="3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8B8D3-D02F-8748-99A4-A12BA4B8F2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0321" y="2336873"/>
            <a:ext cx="9613861" cy="304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удаления невидимых ребер и поверхностей: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Робертса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алгоритм, использующий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обратной трассировки лучей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построения теней: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обратной трассировки лучей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алгоритм, использующий теневой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буфер.</a:t>
            </a:r>
          </a:p>
        </p:txBody>
      </p:sp>
    </p:spTree>
    <p:extLst>
      <p:ext uri="{BB962C8B-B14F-4D97-AF65-F5344CB8AC3E}">
        <p14:creationId xmlns:p14="http://schemas.microsoft.com/office/powerpoint/2010/main" val="216639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0BF9F-3FD3-D14F-B8C9-085F4DD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</a:t>
            </a:r>
            <a:endParaRPr lang="ru-RU" sz="3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47B585-6C00-5A4C-92A2-479FF79D3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18085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Всем элементам буфера кадра присвоить фоновое значение.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Инициализировать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 минимальным значением глубины.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Для каждого многоугольника сцены в произвольном порядке: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пикселя,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принадлежит многоугольнику вычислить его глубину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z(x, y);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равнить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вычисленную глубину пикселя со значением, которое находится в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буфере. Если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z(x, y) &gt;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zbuf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(x, y),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zbuf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(x, y) = z(x, y)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 =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specColour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Вывести итоговое изображение. </a:t>
            </a:r>
          </a:p>
        </p:txBody>
      </p:sp>
    </p:spTree>
    <p:extLst>
      <p:ext uri="{BB962C8B-B14F-4D97-AF65-F5344CB8AC3E}">
        <p14:creationId xmlns:p14="http://schemas.microsoft.com/office/powerpoint/2010/main" val="26859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47461-2ED2-0943-8B85-81A75212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Модифицированный алгоритм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</a:t>
            </a:r>
            <a:endParaRPr lang="ru-RU" sz="3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F0353B-FAB5-5A46-9E73-504DA1B9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98" y="2166544"/>
            <a:ext cx="11098804" cy="4521128"/>
          </a:xfrm>
        </p:spPr>
        <p:txBody>
          <a:bodyPr>
            <a:no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направленного источника света: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инициализировать теневой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 минимальным значением глубины;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теневой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 для источника.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алгоритм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 для точки наблюдения. При этом, если некоторая поверхность оказалась видимой относительно текущей точки наблюдения, то проверить, видима ли данная точка со стороны источников света. 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Для каждого источника света: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координаты рассматриваемой точки (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 преобразовать из вида наблюдателя в координаты (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x0, y0, z0)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виде из рассматриваемого источника света;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равнить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значение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zshadowBuf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(x0,y0)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значением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z0(x0,y0).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z0(x0, y0) &lt; </a:t>
            </a:r>
            <a:r>
              <a:rPr lang="e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zshadowBuf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(x0, y0),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пиксел высвечивается с учетом его затемнения, иначе точка высвечивается без затемнения. </a:t>
            </a: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3A8D6-53C9-994C-907C-B109A7921337}"/>
              </a:ext>
            </a:extLst>
          </p:cNvPr>
          <p:cNvSpPr txBox="1">
            <a:spLocks/>
          </p:cNvSpPr>
          <p:nvPr/>
        </p:nvSpPr>
        <p:spPr>
          <a:xfrm>
            <a:off x="6750793" y="620226"/>
            <a:ext cx="3723070" cy="137790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C2510-378B-7646-808B-DA0F7576D308}"/>
              </a:ext>
            </a:extLst>
          </p:cNvPr>
          <p:cNvSpPr txBox="1"/>
          <p:nvPr/>
        </p:nvSpPr>
        <p:spPr>
          <a:xfrm>
            <a:off x="6775606" y="931334"/>
            <a:ext cx="3698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Схемы алгоритмов</a:t>
            </a:r>
            <a:endParaRPr lang="ru-RU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6CD4D-D101-9741-9673-F26FC971931D}"/>
              </a:ext>
            </a:extLst>
          </p:cNvPr>
          <p:cNvSpPr txBox="1"/>
          <p:nvPr/>
        </p:nvSpPr>
        <p:spPr>
          <a:xfrm>
            <a:off x="6894597" y="5323480"/>
            <a:ext cx="5222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Модифицированный алгоритм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уфера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уфера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58FF9F-105A-A64B-98F7-FBC923FA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53" y="145471"/>
            <a:ext cx="3882550" cy="65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CC04F0-4E1E-6147-A766-FD27B335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0" y="145472"/>
            <a:ext cx="4068088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9B378-62B1-8343-8383-73E15072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языка программирования и среды разработки</a:t>
            </a:r>
            <a:endParaRPr lang="ru-RU" sz="3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AAD20E-DF82-2D4F-B6A8-A9FAD456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51" y="2175508"/>
            <a:ext cx="10265584" cy="4297010"/>
          </a:xfrm>
        </p:spPr>
        <p:txBody>
          <a:bodyPr>
            <a:no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 написании программного продукта использовался язык 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++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</a:rPr>
              <a:t>данный язык преподавался в рамках курса ООП</a:t>
            </a:r>
            <a:r>
              <a:rPr lang="en-US" sz="2200" dirty="0">
                <a:latin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</a:rPr>
              <a:t>высокая вычислительная производительность</a:t>
            </a:r>
            <a:r>
              <a:rPr lang="en-US" sz="2200" dirty="0">
                <a:latin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</a:rPr>
              <a:t>язык поддерживает объектно-ориентированную парадигму</a:t>
            </a:r>
            <a:r>
              <a:rPr lang="en-US" sz="2200" dirty="0">
                <a:latin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</a:rPr>
              <a:t>программирования</a:t>
            </a:r>
            <a:r>
              <a:rPr lang="en-US" sz="2200" dirty="0">
                <a:latin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</a:rPr>
              <a:t>большое количество учебной и справочной литературы</a:t>
            </a:r>
            <a:r>
              <a:rPr lang="en-US" sz="2200" dirty="0">
                <a:latin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</a:endParaRPr>
          </a:p>
          <a:p>
            <a:r>
              <a:rPr lang="ru-RU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Была задействована среда разработки 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QT Creator: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200" dirty="0">
                <a:latin typeface="Times New Roman" panose="02020603050405020304" pitchFamily="18" charset="0"/>
              </a:rPr>
              <a:t>работа с </a:t>
            </a:r>
            <a:r>
              <a:rPr lang="en-US" sz="2200" dirty="0">
                <a:latin typeface="Times New Roman" panose="02020603050405020304" pitchFamily="18" charset="0"/>
              </a:rPr>
              <a:t>QT Creator </a:t>
            </a:r>
            <a:r>
              <a:rPr lang="ru-RU" sz="2200" dirty="0">
                <a:latin typeface="Times New Roman" panose="02020603050405020304" pitchFamily="18" charset="0"/>
              </a:rPr>
              <a:t>преподавалась в рамках курса Программирования на Си</a:t>
            </a:r>
            <a:r>
              <a:rPr lang="en-US" sz="2200" dirty="0">
                <a:latin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</a:rPr>
              <a:t>QT Creator </a:t>
            </a:r>
            <a:r>
              <a:rPr lang="ru-RU" sz="2200" dirty="0">
                <a:latin typeface="Times New Roman" panose="02020603050405020304" pitchFamily="18" charset="0"/>
              </a:rPr>
              <a:t>позволяет работать с расширением </a:t>
            </a:r>
            <a:r>
              <a:rPr lang="en-US" sz="2200" dirty="0">
                <a:latin typeface="Times New Roman" panose="02020603050405020304" pitchFamily="18" charset="0"/>
              </a:rPr>
              <a:t>Qt Design.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97117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5A07E4-DD98-DD44-BCBD-A8688F1E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" y="452716"/>
            <a:ext cx="5239792" cy="594285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5CB0A3-3398-544E-ADDE-F095688E12C0}"/>
              </a:ext>
            </a:extLst>
          </p:cNvPr>
          <p:cNvSpPr txBox="1">
            <a:spLocks/>
          </p:cNvSpPr>
          <p:nvPr/>
        </p:nvSpPr>
        <p:spPr>
          <a:xfrm>
            <a:off x="5764306" y="609600"/>
            <a:ext cx="4679577" cy="135367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Структура классов</a:t>
            </a:r>
            <a:endParaRPr lang="ru-RU" sz="3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0943C-9B99-B649-9B7F-54C0D78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4" y="2851704"/>
            <a:ext cx="5243407" cy="30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2649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</TotalTime>
  <Words>757</Words>
  <Application>Microsoft Macintosh PowerPoint</Application>
  <PresentationFormat>Широкоэкранный</PresentationFormat>
  <Paragraphs>106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Trebuchet MS</vt:lpstr>
      <vt:lpstr>Берлин</vt:lpstr>
      <vt:lpstr>Трехмерный планировщик городского пространства</vt:lpstr>
      <vt:lpstr>Цель и задачи </vt:lpstr>
      <vt:lpstr>Описание и формализация объектов сцены </vt:lpstr>
      <vt:lpstr>Анализ и выбор алгоритмов</vt:lpstr>
      <vt:lpstr>Алгоритм z-буфера</vt:lpstr>
      <vt:lpstr>Модифицированный алгоритм z-буфера</vt:lpstr>
      <vt:lpstr>Презентация PowerPoint</vt:lpstr>
      <vt:lpstr>Выбор языка программирования и среды разработки</vt:lpstr>
      <vt:lpstr>Презентация PowerPoint</vt:lpstr>
      <vt:lpstr>Презентация PowerPoint</vt:lpstr>
      <vt:lpstr>Пример работы программного обеспечения</vt:lpstr>
      <vt:lpstr>Пример работы программного обеспечения</vt:lpstr>
      <vt:lpstr>Пример работы программного обеспечения</vt:lpstr>
      <vt:lpstr>Пример работы программного обеспечения</vt:lpstr>
      <vt:lpstr>Пример работы программного обеспечения</vt:lpstr>
      <vt:lpstr>Проведение эксперимента </vt:lpstr>
      <vt:lpstr>Проведение эксперимента 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распознавания объектов на изображениях с применением машинного зрения  </dc:title>
  <dc:creator>Kirill Kovalets</dc:creator>
  <cp:lastModifiedBy>Kirill Kovalets</cp:lastModifiedBy>
  <cp:revision>10</cp:revision>
  <dcterms:created xsi:type="dcterms:W3CDTF">2022-01-29T11:10:53Z</dcterms:created>
  <dcterms:modified xsi:type="dcterms:W3CDTF">2022-02-14T23:28:10Z</dcterms:modified>
</cp:coreProperties>
</file>